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6" r:id="rId1"/>
  </p:sldMasterIdLst>
  <p:notesMasterIdLst>
    <p:notesMasterId r:id="rId21"/>
  </p:notesMasterIdLst>
  <p:handoutMasterIdLst>
    <p:handoutMasterId r:id="rId22"/>
  </p:handoutMasterIdLst>
  <p:sldIdLst>
    <p:sldId id="303" r:id="rId2"/>
    <p:sldId id="298" r:id="rId3"/>
    <p:sldId id="300" r:id="rId4"/>
    <p:sldId id="304" r:id="rId5"/>
    <p:sldId id="266" r:id="rId6"/>
    <p:sldId id="305" r:id="rId7"/>
    <p:sldId id="306" r:id="rId8"/>
    <p:sldId id="307" r:id="rId9"/>
    <p:sldId id="312" r:id="rId10"/>
    <p:sldId id="272" r:id="rId11"/>
    <p:sldId id="277" r:id="rId12"/>
    <p:sldId id="311" r:id="rId13"/>
    <p:sldId id="308" r:id="rId14"/>
    <p:sldId id="309" r:id="rId15"/>
    <p:sldId id="314" r:id="rId16"/>
    <p:sldId id="288" r:id="rId17"/>
    <p:sldId id="310" r:id="rId18"/>
    <p:sldId id="279" r:id="rId19"/>
    <p:sldId id="289" r:id="rId20"/>
  </p:sldIdLst>
  <p:sldSz cx="9144000" cy="6858000" type="screen4x3"/>
  <p:notesSz cx="6797675" cy="9928225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0" autoAdjust="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6599017-D88F-443A-9BC3-401E05E852B4}" type="datetimeFigureOut">
              <a:rPr lang="it-IT"/>
              <a:pPr>
                <a:defRPr/>
              </a:pPr>
              <a:t>26/02/2018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B2FE553-D6EB-4492-B02A-033DFDEF044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468AF3D-BD35-48DC-91B4-95043737489A}" type="datetimeFigureOut">
              <a:rPr lang="it-IT"/>
              <a:pPr>
                <a:defRPr/>
              </a:pPr>
              <a:t>26/02/2018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C7DD574-1780-424B-ACBA-A4A748A0BE7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2377E3-390E-42CB-AF60-3B489F997722}" type="datetime1">
              <a:rPr lang="it-IT" smtClean="0"/>
              <a:pPr>
                <a:defRPr/>
              </a:pPr>
              <a:t>26/02/2018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PG Pistone</a:t>
            </a:r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874CD1-8D55-40FE-960D-7473940F67DD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2D333F-BD87-4E2C-99FD-3813CD45F95A}" type="datetime1">
              <a:rPr lang="it-IT" smtClean="0"/>
              <a:pPr>
                <a:defRPr/>
              </a:pPr>
              <a:t>26/02/2018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PG Pistone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CB8C2A-AC25-4405-864D-16F1AC30194D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111109-5ADE-4FB0-908C-D64ED7509BFD}" type="datetime1">
              <a:rPr lang="it-IT" smtClean="0"/>
              <a:pPr>
                <a:defRPr/>
              </a:pPr>
              <a:t>26/02/2018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PG Pistone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5DDEE1-66A0-49AE-AB6D-BDA7C217739D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048C8D-CCC4-4074-95B1-01CB26156F3C}" type="datetime1">
              <a:rPr lang="it-IT" smtClean="0"/>
              <a:pPr>
                <a:defRPr/>
              </a:pPr>
              <a:t>26/02/2018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PG Pistone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859FE2-9205-42CD-BE6A-65BC0BF7E9EC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F6C011-DDCC-4CD8-974C-4950CCDC1B4E}" type="datetime1">
              <a:rPr lang="it-IT" smtClean="0"/>
              <a:pPr>
                <a:defRPr/>
              </a:pPr>
              <a:t>26/02/2018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PG Pistone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2BBF4-19FD-4B8E-92CA-9E039E23BEAC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A7951D-7A8B-4795-9AD6-5B8878D71A1D}" type="datetime1">
              <a:rPr lang="it-IT" smtClean="0"/>
              <a:pPr>
                <a:defRPr/>
              </a:pPr>
              <a:t>26/02/2018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PG Pistone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D258E-AC0A-4099-8734-8C42BF2AED81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7DA283-B8FF-4627-B121-C1E4AA1A5F9E}" type="datetime1">
              <a:rPr lang="it-IT" smtClean="0"/>
              <a:pPr>
                <a:defRPr/>
              </a:pPr>
              <a:t>26/02/2018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PG Pistone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72A842-2FB4-4363-A564-F094B34326ED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2907D0-0D94-4C2D-9A38-3B6B3AF769C8}" type="datetime1">
              <a:rPr lang="it-IT" smtClean="0"/>
              <a:pPr>
                <a:defRPr/>
              </a:pPr>
              <a:t>26/02/2018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PG Pistone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A72A06-AAE4-47F2-AF04-5CC80F03A65C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5168DF-C6E6-47E4-8568-4F95D63DAE14}" type="datetime1">
              <a:rPr lang="it-IT" smtClean="0"/>
              <a:pPr>
                <a:defRPr/>
              </a:pPr>
              <a:t>26/02/2018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PG Pistone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E3D3BF-7338-4F60-9BEC-9EFBBB34378C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70A424-A155-48EF-9057-508F4D65B413}" type="datetime1">
              <a:rPr lang="it-IT" smtClean="0"/>
              <a:pPr>
                <a:defRPr/>
              </a:pPr>
              <a:t>26/02/2018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PG Pistone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40B6A9-7345-4452-A7BB-196FCE3840A3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taglia e arrotonda singolo angolo rettangol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olo rettango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D37C162-B33F-498B-B0D9-83CCA4EDDCDD}" type="datetime1">
              <a:rPr lang="it-IT" smtClean="0"/>
              <a:pPr>
                <a:defRPr/>
              </a:pPr>
              <a:t>26/02/2018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PG Pistone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92BB6045-6A15-4044-9551-EACE8CE9AB6D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10" name="Figura a mano liber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igura a mano liber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DA0A0DC-1FAA-4825-9891-93B410AF2CBD}" type="datetime1">
              <a:rPr lang="it-IT" smtClean="0"/>
              <a:pPr>
                <a:defRPr/>
              </a:pPr>
              <a:t>26/02/2018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it-IT" smtClean="0"/>
              <a:t>PG Pistone</a:t>
            </a:r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6480821-AFD0-43B8-AB8A-9083EEF5E1F5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igura a mano liber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igura a mano liber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7" r:id="rId1"/>
    <p:sldLayoutId id="2147483958" r:id="rId2"/>
    <p:sldLayoutId id="2147483959" r:id="rId3"/>
    <p:sldLayoutId id="2147483960" r:id="rId4"/>
    <p:sldLayoutId id="2147483961" r:id="rId5"/>
    <p:sldLayoutId id="2147483962" r:id="rId6"/>
    <p:sldLayoutId id="2147483963" r:id="rId7"/>
    <p:sldLayoutId id="2147483964" r:id="rId8"/>
    <p:sldLayoutId id="2147483965" r:id="rId9"/>
    <p:sldLayoutId id="2147483966" r:id="rId10"/>
    <p:sldLayoutId id="2147483967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 smtClean="0">
                <a:solidFill>
                  <a:srgbClr val="00B05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2018</a:t>
            </a:r>
            <a:endParaRPr lang="it-IT" b="1" dirty="0">
              <a:solidFill>
                <a:srgbClr val="00B05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004048" y="6381328"/>
            <a:ext cx="3352800" cy="365125"/>
          </a:xfrm>
        </p:spPr>
        <p:txBody>
          <a:bodyPr/>
          <a:lstStyle/>
          <a:p>
            <a:pPr algn="r">
              <a:defRPr/>
            </a:pPr>
            <a:r>
              <a:rPr lang="it-IT" b="1" dirty="0" smtClean="0">
                <a:solidFill>
                  <a:srgbClr val="00B050"/>
                </a:solidFill>
              </a:rPr>
              <a:t>PG Pistone</a:t>
            </a:r>
            <a:endParaRPr lang="it-IT" b="1" dirty="0">
              <a:solidFill>
                <a:srgbClr val="00B050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859FE2-9205-42CD-BE6A-65BC0BF7E9EC}" type="slidenum">
              <a:rPr lang="it-IT" b="1" smtClean="0">
                <a:solidFill>
                  <a:srgbClr val="00B050"/>
                </a:solidFill>
              </a:rPr>
              <a:pPr>
                <a:defRPr/>
              </a:pPr>
              <a:t>1</a:t>
            </a:fld>
            <a:endParaRPr lang="it-IT" b="1" dirty="0">
              <a:solidFill>
                <a:srgbClr val="00B050"/>
              </a:solidFill>
            </a:endParaRPr>
          </a:p>
        </p:txBody>
      </p:sp>
      <p:pic>
        <p:nvPicPr>
          <p:cNvPr id="1026" name="Picture 2" descr="C:\Users\PGP\Desktop\enbass logo nuov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484784"/>
            <a:ext cx="8352928" cy="49685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4096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it-IT" sz="5400" b="1" dirty="0" err="1" smtClean="0">
                <a:solidFill>
                  <a:srgbClr val="FF0000"/>
                </a:solidFill>
              </a:rPr>
              <a:t>E.N.B.Ass.</a:t>
            </a:r>
            <a:endParaRPr lang="it-IT" sz="5400" b="1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1187624" y="1484784"/>
            <a:ext cx="7498080" cy="48006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it-IT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Enbass</a:t>
            </a:r>
            <a:r>
              <a:rPr lang="it-IT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indennizza</a:t>
            </a:r>
            <a:r>
              <a:rPr lang="it-IT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gli agenti associati all’Ente per le assenze da malattia e/o infortunio dei propri dipendenti versando</a:t>
            </a:r>
            <a:r>
              <a:rPr lang="it-IT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it-IT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al datore di lavoro una </a:t>
            </a:r>
            <a:r>
              <a:rPr lang="it-IT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indennità</a:t>
            </a:r>
            <a:r>
              <a:rPr lang="it-IT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a decorrere dal quarto giorno di assenza del dipendente, pari al costo indicato in busta paga</a:t>
            </a:r>
          </a:p>
          <a:p>
            <a:pPr>
              <a:defRPr/>
            </a:pPr>
            <a:endParaRPr lang="it-IT" sz="2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defRPr/>
            </a:pPr>
            <a:r>
              <a:rPr lang="it-IT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Resta l'obbligo del datore di lavoro di corrispondere la retribuzione in tutte le giornate di assenza del dipendente</a:t>
            </a:r>
          </a:p>
          <a:p>
            <a:pPr>
              <a:buFont typeface="Wingdings 2"/>
              <a:buChar char=""/>
              <a:defRPr/>
            </a:pPr>
            <a:endParaRPr lang="it-IT" dirty="0" smtClean="0"/>
          </a:p>
          <a:p>
            <a:pPr>
              <a:buNone/>
              <a:defRPr/>
            </a:pPr>
            <a:endParaRPr lang="it-IT" dirty="0" smtClean="0"/>
          </a:p>
          <a:p>
            <a:pPr>
              <a:buFont typeface="Wingdings 2"/>
              <a:buChar char=""/>
              <a:defRPr/>
            </a:pPr>
            <a:endParaRPr lang="it-IT" dirty="0" smtClean="0"/>
          </a:p>
          <a:p>
            <a:pPr>
              <a:buNone/>
              <a:defRPr/>
            </a:pPr>
            <a:endParaRPr lang="it-IT" dirty="0" smtClean="0"/>
          </a:p>
          <a:p>
            <a:pPr>
              <a:buNone/>
              <a:defRPr/>
            </a:pPr>
            <a:endParaRPr lang="it-IT" dirty="0"/>
          </a:p>
        </p:txBody>
      </p:sp>
      <p:sp>
        <p:nvSpPr>
          <p:cNvPr id="21508" name="Segnaposto piè di pagina 6"/>
          <p:cNvSpPr>
            <a:spLocks noGrp="1"/>
          </p:cNvSpPr>
          <p:nvPr>
            <p:ph type="ftr" sz="quarter" idx="11"/>
          </p:nvPr>
        </p:nvSpPr>
        <p:spPr bwMode="auto">
          <a:xfrm>
            <a:off x="6588224" y="6309320"/>
            <a:ext cx="1456160" cy="2889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b="1" dirty="0">
                <a:solidFill>
                  <a:srgbClr val="00B050"/>
                </a:solidFill>
              </a:rPr>
              <a:t>PG Pistone</a:t>
            </a:r>
          </a:p>
        </p:txBody>
      </p:sp>
      <p:sp>
        <p:nvSpPr>
          <p:cNvPr id="21507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27A63E5-EF93-4545-BEA7-8C47BFFDDADF}" type="slidenum">
              <a:rPr lang="it-IT" b="1">
                <a:solidFill>
                  <a:srgbClr val="00B05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it-IT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defRPr/>
            </a:pPr>
            <a:r>
              <a:rPr lang="it-IT" sz="5400" b="1" dirty="0" err="1" smtClean="0">
                <a:solidFill>
                  <a:srgbClr val="FF0000"/>
                </a:solidFill>
              </a:rPr>
              <a:t>E.N.B.Ass.</a:t>
            </a:r>
            <a:endParaRPr lang="it-IT" sz="5400" b="1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it-IT" sz="2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DURATA DELLE PRESTAZIONI</a:t>
            </a:r>
            <a:endParaRPr lang="it-IT" sz="2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3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L’indennità viene versata ai datori di lavoro per i periodi previsti dal CCNL (art.48) per ogni evento morboso (</a:t>
            </a:r>
            <a:r>
              <a:rPr lang="it-IT" sz="31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max</a:t>
            </a:r>
            <a:r>
              <a:rPr lang="it-IT" sz="3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1 anno)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sz="31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r>
              <a:rPr lang="it-IT" sz="2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DECORRENZA DELLE PRESTAZIONI</a:t>
            </a:r>
            <a:endParaRPr lang="it-IT" sz="26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t-IT" sz="3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Gli agenti hanno diritto all’indennità se sono in regola con i pagamenti dei contributi nei </a:t>
            </a:r>
            <a:r>
              <a:rPr lang="it-IT" sz="31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tre mesi </a:t>
            </a:r>
            <a:r>
              <a:rPr lang="it-IT" sz="3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precedenti l'inizio dell’assenza.</a:t>
            </a:r>
          </a:p>
          <a:p>
            <a:pPr>
              <a:buNone/>
              <a:defRPr/>
            </a:pPr>
            <a:endParaRPr lang="it-IT" sz="31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it-IT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it-IT" b="1" u="sng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it-IT" dirty="0"/>
          </a:p>
        </p:txBody>
      </p:sp>
      <p:sp>
        <p:nvSpPr>
          <p:cNvPr id="26628" name="Segnaposto piè di pagina 6"/>
          <p:cNvSpPr>
            <a:spLocks noGrp="1"/>
          </p:cNvSpPr>
          <p:nvPr>
            <p:ph type="ftr" sz="quarter" idx="11"/>
          </p:nvPr>
        </p:nvSpPr>
        <p:spPr bwMode="auto">
          <a:xfrm>
            <a:off x="6732240" y="6309320"/>
            <a:ext cx="1384152" cy="2889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b="1" dirty="0">
                <a:solidFill>
                  <a:srgbClr val="00B050"/>
                </a:solidFill>
              </a:rPr>
              <a:t>PG Pistone</a:t>
            </a:r>
          </a:p>
        </p:txBody>
      </p:sp>
      <p:sp>
        <p:nvSpPr>
          <p:cNvPr id="26627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9BAA4CA-ACB6-46DF-8712-5B3E2CBCFE4B}" type="slidenum">
              <a:rPr lang="it-IT" b="1">
                <a:solidFill>
                  <a:srgbClr val="00B05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it-IT" b="1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5400" b="1" dirty="0" err="1" smtClean="0">
                <a:solidFill>
                  <a:srgbClr val="FF0000"/>
                </a:solidFill>
              </a:rPr>
              <a:t>E.N.B.Ass.</a:t>
            </a:r>
            <a:endParaRPr lang="it-IT" sz="54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it-IT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Indennità per assenze del dipendente </a:t>
            </a:r>
          </a:p>
          <a:p>
            <a:pPr algn="ctr">
              <a:buNone/>
            </a:pPr>
            <a:r>
              <a:rPr lang="it-IT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 malattia e/o infortunio </a:t>
            </a:r>
          </a:p>
          <a:p>
            <a:pPr algn="ctr">
              <a:buNone/>
            </a:pPr>
            <a:r>
              <a:rPr lang="it-IT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pari al costo giornaliero sopportato</a:t>
            </a:r>
          </a:p>
          <a:p>
            <a:pPr algn="ctr">
              <a:buNone/>
            </a:pPr>
            <a:endParaRPr lang="it-IT" sz="16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it-IT" sz="28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ENBAss</a:t>
            </a:r>
            <a:r>
              <a:rPr lang="it-IT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- scoperto </a:t>
            </a:r>
            <a:r>
              <a:rPr lang="it-IT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0%</a:t>
            </a:r>
            <a:r>
              <a:rPr lang="it-IT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- franchigia gg.3 - </a:t>
            </a:r>
            <a:r>
              <a:rPr lang="it-IT" sz="2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max</a:t>
            </a:r>
            <a:r>
              <a:rPr lang="it-IT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art.48 </a:t>
            </a:r>
            <a:r>
              <a:rPr lang="it-IT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(12 mesi) </a:t>
            </a:r>
            <a:r>
              <a:rPr lang="it-IT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 </a:t>
            </a:r>
            <a:r>
              <a:rPr lang="it-IT" sz="2800" u="sng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max</a:t>
            </a:r>
            <a:r>
              <a:rPr lang="it-IT" sz="2800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€ senza limite</a:t>
            </a:r>
          </a:p>
          <a:p>
            <a:pPr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r>
              <a:rPr lang="it-IT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EBISEP/</a:t>
            </a:r>
            <a:r>
              <a:rPr lang="it-IT" sz="20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nobis</a:t>
            </a:r>
            <a:r>
              <a:rPr lang="it-IT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- scoperto </a:t>
            </a:r>
            <a:r>
              <a:rPr lang="it-IT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20%</a:t>
            </a:r>
            <a:r>
              <a:rPr lang="it-IT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- franchigia gg.3 - </a:t>
            </a:r>
            <a:r>
              <a:rPr lang="it-IT" sz="2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max</a:t>
            </a:r>
            <a:r>
              <a:rPr lang="it-IT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it-IT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6 mesi </a:t>
            </a:r>
            <a:r>
              <a:rPr lang="it-IT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 </a:t>
            </a:r>
            <a:r>
              <a:rPr lang="it-IT" sz="2000" u="sng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max</a:t>
            </a:r>
            <a:r>
              <a:rPr lang="it-IT" sz="2000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€ 15.000 </a:t>
            </a:r>
          </a:p>
          <a:p>
            <a:endParaRPr lang="it-IT" sz="1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it-IT" b="1" dirty="0" smtClean="0">
                <a:solidFill>
                  <a:srgbClr val="00B050"/>
                </a:solidFill>
              </a:rPr>
              <a:t>13</a:t>
            </a:r>
          </a:p>
        </p:txBody>
      </p:sp>
      <p:sp>
        <p:nvSpPr>
          <p:cNvPr id="6" name="Rettangolo 5"/>
          <p:cNvSpPr/>
          <p:nvPr/>
        </p:nvSpPr>
        <p:spPr>
          <a:xfrm>
            <a:off x="7164288" y="6453336"/>
            <a:ext cx="10070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1200" b="1" dirty="0" smtClean="0">
                <a:solidFill>
                  <a:srgbClr val="00B050"/>
                </a:solidFill>
              </a:rPr>
              <a:t>PG Pistone</a:t>
            </a:r>
            <a:endParaRPr lang="it-IT" sz="12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5400" b="1" dirty="0" err="1" smtClean="0">
                <a:solidFill>
                  <a:srgbClr val="FF0000"/>
                </a:solidFill>
              </a:rPr>
              <a:t>E.N.B.Ass</a:t>
            </a:r>
            <a:r>
              <a:rPr lang="it-IT" sz="5400" b="1" dirty="0" smtClean="0">
                <a:solidFill>
                  <a:srgbClr val="FF0000"/>
                </a:solidFill>
              </a:rPr>
              <a:t>.</a:t>
            </a:r>
            <a:endParaRPr lang="it-IT" sz="54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Char char="-"/>
            </a:pP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INDENNITA’ VERSATE AGLI AGENTI  FINO AL </a:t>
            </a:r>
            <a:r>
              <a:rPr lang="it-IT" b="1" i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30.09.2017:</a:t>
            </a:r>
          </a:p>
          <a:p>
            <a:pPr algn="ctr">
              <a:buNone/>
            </a:pPr>
            <a:r>
              <a:rPr lang="it-IT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1.062</a:t>
            </a:r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PER € </a:t>
            </a:r>
            <a:r>
              <a:rPr lang="it-IT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805.353</a:t>
            </a:r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 </a:t>
            </a:r>
            <a:r>
              <a:rPr lang="it-IT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13.137</a:t>
            </a:r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GIORNATE</a:t>
            </a:r>
          </a:p>
          <a:p>
            <a:pPr algn="ctr">
              <a:buNone/>
            </a:pPr>
            <a:endParaRPr lang="it-IT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buFontTx/>
              <a:buChar char="-"/>
            </a:pP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AGENTI aderenti alla loro convenzione sanitaria nella CASSA: </a:t>
            </a:r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192</a:t>
            </a:r>
          </a:p>
          <a:p>
            <a:pPr>
              <a:buNone/>
            </a:pP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4860032" y="6309320"/>
            <a:ext cx="3352800" cy="365125"/>
          </a:xfrm>
        </p:spPr>
        <p:txBody>
          <a:bodyPr/>
          <a:lstStyle/>
          <a:p>
            <a:pPr algn="r">
              <a:defRPr/>
            </a:pPr>
            <a:r>
              <a:rPr lang="it-IT" b="1" dirty="0" smtClean="0">
                <a:solidFill>
                  <a:srgbClr val="00B050"/>
                </a:solidFill>
              </a:rPr>
              <a:t>PG Pistone</a:t>
            </a:r>
            <a:endParaRPr lang="it-IT" b="1" dirty="0">
              <a:solidFill>
                <a:srgbClr val="00B050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859FE2-9205-42CD-BE6A-65BC0BF7E9EC}" type="slidenum">
              <a:rPr lang="it-IT" b="1" smtClean="0">
                <a:solidFill>
                  <a:srgbClr val="00B050"/>
                </a:solidFill>
              </a:rPr>
              <a:pPr>
                <a:defRPr/>
              </a:pPr>
              <a:t>13</a:t>
            </a:fld>
            <a:endParaRPr lang="it-IT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55576" y="0"/>
            <a:ext cx="8178112" cy="548680"/>
          </a:xfrm>
        </p:spPr>
        <p:txBody>
          <a:bodyPr>
            <a:normAutofit fontScale="90000"/>
          </a:bodyPr>
          <a:lstStyle/>
          <a:p>
            <a:pPr algn="ctr"/>
            <a:r>
              <a:rPr lang="it-IT" sz="4400" b="1" dirty="0" smtClean="0">
                <a:solidFill>
                  <a:srgbClr val="FF0000"/>
                </a:solidFill>
              </a:rPr>
              <a:t>PRINCIPALI INDENNIZZI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4644008" y="6381328"/>
            <a:ext cx="3352800" cy="365125"/>
          </a:xfrm>
        </p:spPr>
        <p:txBody>
          <a:bodyPr/>
          <a:lstStyle/>
          <a:p>
            <a:pPr algn="r">
              <a:defRPr/>
            </a:pPr>
            <a:r>
              <a:rPr lang="it-IT" b="1" dirty="0" smtClean="0">
                <a:solidFill>
                  <a:srgbClr val="00B050"/>
                </a:solidFill>
              </a:rPr>
              <a:t>PG Pistone</a:t>
            </a:r>
            <a:endParaRPr lang="it-IT" b="1" dirty="0">
              <a:solidFill>
                <a:srgbClr val="00B050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859FE2-9205-42CD-BE6A-65BC0BF7E9EC}" type="slidenum">
              <a:rPr lang="it-IT" b="1" smtClean="0">
                <a:solidFill>
                  <a:srgbClr val="00B050"/>
                </a:solidFill>
              </a:rPr>
              <a:pPr>
                <a:defRPr/>
              </a:pPr>
              <a:t>14</a:t>
            </a:fld>
            <a:endParaRPr lang="it-IT" b="1" dirty="0">
              <a:solidFill>
                <a:srgbClr val="00B050"/>
              </a:solidFill>
            </a:endParaRPr>
          </a:p>
        </p:txBody>
      </p:sp>
      <p:graphicFrame>
        <p:nvGraphicFramePr>
          <p:cNvPr id="7" name="Segnaposto contenuto 5"/>
          <p:cNvGraphicFramePr>
            <a:graphicFrameLocks/>
          </p:cNvGraphicFramePr>
          <p:nvPr/>
        </p:nvGraphicFramePr>
        <p:xfrm>
          <a:off x="827584" y="620688"/>
          <a:ext cx="7488832" cy="585216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872208"/>
                <a:gridCol w="1872208"/>
                <a:gridCol w="1872208"/>
                <a:gridCol w="1872208"/>
              </a:tblGrid>
              <a:tr h="364541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ASSENZA GG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INDENNITA’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CITTA’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REGIONE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541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128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14.049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TORINO</a:t>
                      </a:r>
                      <a:endParaRPr lang="it-IT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PIEMONTE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541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281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13.919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SAVONA</a:t>
                      </a:r>
                      <a:endParaRPr lang="it-IT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LIGURIA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541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260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13.895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MONTECATINI</a:t>
                      </a:r>
                      <a:endParaRPr lang="it-IT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TOSCANA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541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196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11318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EMPOLI</a:t>
                      </a:r>
                      <a:endParaRPr lang="it-IT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TOSCANA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541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131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10608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DOMODOSSOLA</a:t>
                      </a:r>
                      <a:endParaRPr lang="it-IT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PIEMONTE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541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184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9811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COLLE VAL </a:t>
                      </a:r>
                      <a:r>
                        <a:rPr lang="it-IT" sz="1400" dirty="0" err="1" smtClean="0"/>
                        <a:t>D’ELSA</a:t>
                      </a:r>
                      <a:endParaRPr lang="it-IT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TOSCANA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541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136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9795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PAVIA</a:t>
                      </a:r>
                      <a:endParaRPr lang="it-IT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LOMBARDIA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541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96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9452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MILANO</a:t>
                      </a:r>
                      <a:endParaRPr lang="it-IT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LOMBARDIA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541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164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9.012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CERVIGNANO</a:t>
                      </a:r>
                      <a:endParaRPr lang="it-IT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FRIULI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541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145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8.897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FERRARA</a:t>
                      </a:r>
                      <a:endParaRPr lang="it-IT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EMILIA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541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128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8.337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MILANO</a:t>
                      </a:r>
                      <a:endParaRPr lang="it-IT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LOMBARDIA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541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89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7.535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TARANTO</a:t>
                      </a:r>
                      <a:endParaRPr lang="it-IT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PUGLIA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541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81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7.324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NAPOLI</a:t>
                      </a:r>
                      <a:endParaRPr lang="it-IT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CAMPANIA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541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128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7.266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SASSUOLO</a:t>
                      </a:r>
                      <a:endParaRPr lang="it-IT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EMILIA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541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106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7.177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 smtClean="0"/>
                        <a:t>FERRARA</a:t>
                      </a:r>
                      <a:endParaRPr lang="it-IT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EMILIA</a:t>
                      </a:r>
                      <a:endParaRPr lang="it-IT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it-IT" sz="5400" b="1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E.N.B.Ass</a:t>
            </a:r>
            <a:r>
              <a:rPr lang="it-IT" sz="54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it-IT" sz="5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/>
          <a:lstStyle/>
          <a:p>
            <a:pPr algn="ctr">
              <a:buNone/>
            </a:pPr>
            <a:r>
              <a:rPr lang="it-IT" sz="3200" b="1" u="sng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COS’ALTRO POTREBBE FARE </a:t>
            </a:r>
          </a:p>
          <a:p>
            <a:pPr algn="ctr">
              <a:buNone/>
            </a:pPr>
            <a:r>
              <a:rPr lang="it-IT" sz="3200" b="1" u="sng" dirty="0" smtClean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IL NOSTRO ENTE?</a:t>
            </a:r>
          </a:p>
          <a:p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PRESTAZIONI COMPLEMENTARI (GESTIONE PREMI </a:t>
            </a:r>
            <a:r>
              <a:rPr lang="it-IT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</a:t>
            </a:r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PRODUTTIVITA’, PREVIDENZA INTEGRATIVA, …)</a:t>
            </a:r>
          </a:p>
          <a:p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VISITE OCULISTICHE AI DIPENDENTI</a:t>
            </a:r>
          </a:p>
          <a:p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LONG TERM CARE E TCM</a:t>
            </a:r>
          </a:p>
          <a:p>
            <a:r>
              <a:rPr lang="it-IT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FONDO </a:t>
            </a:r>
            <a:r>
              <a:rPr lang="it-IT" b="1" u="sng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</a:t>
            </a:r>
            <a:r>
              <a:rPr lang="it-IT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SOSTEGNO PER TUTELA </a:t>
            </a:r>
            <a:r>
              <a:rPr lang="it-IT" b="1" u="sng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</a:t>
            </a:r>
            <a:r>
              <a:rPr lang="it-IT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AGENZIE E DIPENDENTI</a:t>
            </a:r>
          </a:p>
          <a:p>
            <a:endParaRPr lang="it-IT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7020272" y="6381328"/>
            <a:ext cx="1015752" cy="365125"/>
          </a:xfrm>
        </p:spPr>
        <p:txBody>
          <a:bodyPr/>
          <a:lstStyle/>
          <a:p>
            <a:pPr algn="r">
              <a:defRPr/>
            </a:pPr>
            <a:r>
              <a:rPr lang="it-IT" b="1" dirty="0" smtClean="0">
                <a:solidFill>
                  <a:srgbClr val="00B050"/>
                </a:solidFill>
              </a:rPr>
              <a:t>PG Pistone</a:t>
            </a:r>
            <a:endParaRPr lang="it-IT" b="1" dirty="0">
              <a:solidFill>
                <a:srgbClr val="00B050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859FE2-9205-42CD-BE6A-65BC0BF7E9EC}" type="slidenum">
              <a:rPr lang="it-IT" b="1" smtClean="0">
                <a:solidFill>
                  <a:srgbClr val="00B050"/>
                </a:solidFill>
              </a:rPr>
              <a:pPr>
                <a:defRPr/>
              </a:pPr>
              <a:t>15</a:t>
            </a:fld>
            <a:endParaRPr lang="it-IT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it-IT" sz="5400" b="1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E.N.B.Ass</a:t>
            </a:r>
            <a:r>
              <a:rPr lang="it-IT" sz="44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it-IT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11560" y="1340768"/>
            <a:ext cx="7920880" cy="4968552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it-IT" b="1" dirty="0" smtClean="0"/>
              <a:t>	</a:t>
            </a:r>
            <a:r>
              <a:rPr lang="it-IT" sz="59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Storia dell’adesione ad </a:t>
            </a:r>
            <a:r>
              <a:rPr lang="it-IT" sz="59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E.N.B.Ass</a:t>
            </a:r>
            <a:r>
              <a:rPr lang="it-IT" sz="59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>
              <a:buNone/>
            </a:pPr>
            <a:r>
              <a:rPr lang="it-IT" sz="59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(dati certificati da INPS)</a:t>
            </a:r>
          </a:p>
          <a:p>
            <a:pPr algn="ctr">
              <a:buNone/>
            </a:pPr>
            <a:r>
              <a:rPr lang="it-IT" b="1" dirty="0" smtClean="0"/>
              <a:t>				</a:t>
            </a:r>
          </a:p>
          <a:p>
            <a:pPr>
              <a:buNone/>
            </a:pPr>
            <a:r>
              <a:rPr lang="it-IT" sz="4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mese 		agenzie	dipendenti</a:t>
            </a:r>
            <a:endParaRPr lang="it-IT" sz="4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it-IT" sz="4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		    	   </a:t>
            </a:r>
            <a:r>
              <a:rPr lang="it-IT" sz="4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n°</a:t>
            </a:r>
            <a:r>
              <a:rPr lang="it-IT" sz="4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 	     	</a:t>
            </a:r>
            <a:r>
              <a:rPr lang="it-IT" sz="4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n°</a:t>
            </a:r>
            <a:r>
              <a:rPr lang="it-IT" sz="4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</a:p>
          <a:p>
            <a:pPr>
              <a:buNone/>
            </a:pPr>
            <a:r>
              <a:rPr lang="it-IT" sz="44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 SNA</a:t>
            </a:r>
          </a:p>
          <a:p>
            <a:r>
              <a:rPr lang="it-IT" sz="4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10-2014		1.308			4.803</a:t>
            </a:r>
          </a:p>
          <a:p>
            <a:pPr>
              <a:buNone/>
            </a:pPr>
            <a:r>
              <a:rPr lang="it-IT" sz="44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senza SNA</a:t>
            </a:r>
            <a:r>
              <a:rPr lang="it-IT" sz="4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		</a:t>
            </a:r>
          </a:p>
          <a:p>
            <a:r>
              <a:rPr lang="it-IT" sz="4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12-2014		1.186	(-122!)	4.355</a:t>
            </a:r>
          </a:p>
          <a:p>
            <a:r>
              <a:rPr lang="it-IT" sz="4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12-2015		2.125 		</a:t>
            </a:r>
            <a:r>
              <a:rPr lang="it-IT" sz="4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7.985</a:t>
            </a:r>
            <a:endParaRPr lang="it-IT" sz="4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it-IT" sz="4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12-2016		2.563		</a:t>
            </a:r>
            <a:r>
              <a:rPr lang="it-IT" sz="4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9.871</a:t>
            </a:r>
          </a:p>
          <a:p>
            <a:r>
              <a:rPr lang="it-IT" sz="4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12-2017 (in arrivo)</a:t>
            </a:r>
            <a:endParaRPr lang="it-IT" dirty="0" smtClean="0"/>
          </a:p>
          <a:p>
            <a:pPr>
              <a:buNone/>
            </a:pPr>
            <a:r>
              <a:rPr lang="it-IT" dirty="0" smtClean="0"/>
              <a:t>	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859FE2-9205-42CD-BE6A-65BC0BF7E9EC}" type="slidenum">
              <a:rPr lang="it-IT" b="1" smtClean="0">
                <a:solidFill>
                  <a:srgbClr val="00B050"/>
                </a:solidFill>
              </a:rPr>
              <a:pPr>
                <a:defRPr/>
              </a:pPr>
              <a:t>16</a:t>
            </a:fld>
            <a:endParaRPr lang="it-IT" b="1" dirty="0">
              <a:solidFill>
                <a:srgbClr val="00B050"/>
              </a:solidFill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7020272" y="6453336"/>
            <a:ext cx="10070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1200" b="1" dirty="0" smtClean="0">
                <a:solidFill>
                  <a:srgbClr val="00B050"/>
                </a:solidFill>
              </a:rPr>
              <a:t>PG Pistone</a:t>
            </a:r>
            <a:endParaRPr lang="it-IT" sz="12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5400" b="1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E.N.B.Ass</a:t>
            </a:r>
            <a:r>
              <a:rPr lang="it-IT" sz="54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it-IT" sz="5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it-IT" b="1" i="1" u="sng" dirty="0" smtClean="0"/>
          </a:p>
          <a:p>
            <a:pPr algn="ctr">
              <a:buNone/>
            </a:pPr>
            <a:r>
              <a:rPr lang="it-IT" sz="2000" b="1" i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COMPOSIZIONE</a:t>
            </a:r>
          </a:p>
          <a:p>
            <a:pPr algn="ctr">
              <a:buNone/>
            </a:pPr>
            <a:endParaRPr lang="it-IT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it-IT" sz="2000" b="1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 </a:t>
            </a:r>
            <a:r>
              <a:rPr lang="it-IT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   			totale	    donne	uomini</a:t>
            </a:r>
            <a:endParaRPr lang="it-IT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it-IT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ASSOCIATI </a:t>
            </a:r>
            <a:r>
              <a:rPr lang="it-IT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 9.874	    8.284	1.590</a:t>
            </a:r>
          </a:p>
          <a:p>
            <a:r>
              <a:rPr lang="it-IT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 %	</a:t>
            </a:r>
            <a:r>
              <a:rPr lang="it-IT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	    </a:t>
            </a:r>
            <a:r>
              <a:rPr lang="it-IT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83,9</a:t>
            </a:r>
            <a:r>
              <a:rPr lang="it-IT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16,1</a:t>
            </a:r>
          </a:p>
          <a:p>
            <a:r>
              <a:rPr lang="it-IT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ETA’ MEDIA 	 42,3</a:t>
            </a:r>
            <a:r>
              <a:rPr lang="it-IT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    42,6	40,7</a:t>
            </a:r>
            <a:endParaRPr lang="it-IT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7164288" y="6381328"/>
            <a:ext cx="1015752" cy="340147"/>
          </a:xfrm>
        </p:spPr>
        <p:txBody>
          <a:bodyPr/>
          <a:lstStyle/>
          <a:p>
            <a:pPr algn="r">
              <a:defRPr/>
            </a:pPr>
            <a:r>
              <a:rPr lang="it-IT" b="1" dirty="0" smtClean="0">
                <a:solidFill>
                  <a:srgbClr val="00B050"/>
                </a:solidFill>
              </a:rPr>
              <a:t>PG Pistone</a:t>
            </a:r>
            <a:endParaRPr lang="it-IT" b="1" dirty="0">
              <a:solidFill>
                <a:srgbClr val="00B050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859FE2-9205-42CD-BE6A-65BC0BF7E9EC}" type="slidenum">
              <a:rPr lang="it-IT" b="1" smtClean="0">
                <a:solidFill>
                  <a:srgbClr val="00B050"/>
                </a:solidFill>
              </a:rPr>
              <a:pPr>
                <a:defRPr/>
              </a:pPr>
              <a:t>17</a:t>
            </a:fld>
            <a:endParaRPr lang="it-IT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92088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it-IT" sz="5400" b="1" dirty="0" err="1" smtClean="0">
                <a:solidFill>
                  <a:srgbClr val="FF0000"/>
                </a:solidFill>
              </a:rPr>
              <a:t>E.N.B.Ass</a:t>
            </a:r>
            <a:r>
              <a:rPr lang="it-IT" sz="5400" dirty="0" err="1" smtClean="0">
                <a:solidFill>
                  <a:srgbClr val="FF0000"/>
                </a:solidFill>
              </a:rPr>
              <a:t>.</a:t>
            </a:r>
            <a:endParaRPr lang="it-IT" sz="5400" dirty="0"/>
          </a:p>
        </p:txBody>
      </p:sp>
      <p:sp>
        <p:nvSpPr>
          <p:cNvPr id="30722" name="Segnaposto contenuto 4"/>
          <p:cNvSpPr>
            <a:spLocks noGrp="1"/>
          </p:cNvSpPr>
          <p:nvPr>
            <p:ph idx="1"/>
          </p:nvPr>
        </p:nvSpPr>
        <p:spPr>
          <a:xfrm>
            <a:off x="1043608" y="1268760"/>
            <a:ext cx="7200800" cy="4824536"/>
          </a:xfrm>
        </p:spPr>
        <p:txBody>
          <a:bodyPr anchor="t">
            <a:noAutofit/>
          </a:bodyPr>
          <a:lstStyle/>
          <a:p>
            <a:pPr algn="ctr">
              <a:lnSpc>
                <a:spcPct val="80000"/>
              </a:lnSpc>
              <a:buNone/>
            </a:pPr>
            <a:r>
              <a:rPr lang="it-IT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 ADESIONI </a:t>
            </a:r>
            <a:r>
              <a:rPr lang="it-IT" sz="1600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FORMALIZZATE</a:t>
            </a:r>
            <a:r>
              <a:rPr lang="it-IT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SONO:</a:t>
            </a:r>
          </a:p>
          <a:p>
            <a:pPr algn="ctr">
              <a:lnSpc>
                <a:spcPct val="80000"/>
              </a:lnSpc>
              <a:buNone/>
            </a:pPr>
            <a:endParaRPr lang="it-IT" sz="12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80000"/>
              </a:lnSpc>
              <a:buNone/>
            </a:pPr>
            <a:r>
              <a:rPr lang="it-IT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it-IT" sz="1200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Regione	Agenzie RUI	Agenzie </a:t>
            </a:r>
            <a:r>
              <a:rPr lang="it-IT" sz="1200" b="1" u="sng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ENBAss</a:t>
            </a:r>
            <a:r>
              <a:rPr lang="it-IT" sz="1200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dipendenti </a:t>
            </a:r>
          </a:p>
          <a:p>
            <a:pPr>
              <a:spcBef>
                <a:spcPts val="0"/>
              </a:spcBef>
            </a:pPr>
            <a:r>
              <a:rPr lang="it-IT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Abruzzo	249      		44        	 	176 </a:t>
            </a:r>
          </a:p>
          <a:p>
            <a:pPr>
              <a:spcBef>
                <a:spcPts val="0"/>
              </a:spcBef>
            </a:pPr>
            <a:r>
              <a:rPr lang="it-IT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Basilicata	104            	11            		40</a:t>
            </a:r>
          </a:p>
          <a:p>
            <a:pPr>
              <a:spcBef>
                <a:spcPts val="0"/>
              </a:spcBef>
            </a:pPr>
            <a:r>
              <a:rPr lang="it-IT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Calabria	280            	37           	 	97 </a:t>
            </a:r>
          </a:p>
          <a:p>
            <a:pPr>
              <a:spcBef>
                <a:spcPts val="0"/>
              </a:spcBef>
            </a:pPr>
            <a:r>
              <a:rPr lang="it-IT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Campania	550           		51        		190</a:t>
            </a:r>
          </a:p>
          <a:p>
            <a:pPr>
              <a:spcBef>
                <a:spcPts val="0"/>
              </a:spcBef>
            </a:pPr>
            <a:r>
              <a:rPr lang="it-IT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Emilia		810        		343     		1.335</a:t>
            </a:r>
          </a:p>
          <a:p>
            <a:pPr>
              <a:spcBef>
                <a:spcPts val="0"/>
              </a:spcBef>
            </a:pPr>
            <a:r>
              <a:rPr lang="it-IT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Friuli		218            	96       	  	386</a:t>
            </a:r>
          </a:p>
          <a:p>
            <a:pPr>
              <a:spcBef>
                <a:spcPts val="0"/>
              </a:spcBef>
            </a:pPr>
            <a:r>
              <a:rPr lang="it-IT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Lazio		1.028           	94         		338</a:t>
            </a:r>
          </a:p>
          <a:p>
            <a:pPr>
              <a:spcBef>
                <a:spcPts val="0"/>
              </a:spcBef>
            </a:pPr>
            <a:r>
              <a:rPr lang="it-IT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Liguria		353            	84         		365</a:t>
            </a:r>
          </a:p>
          <a:p>
            <a:pPr>
              <a:spcBef>
                <a:spcPts val="0"/>
              </a:spcBef>
            </a:pPr>
            <a:r>
              <a:rPr lang="it-IT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Lombardia	1.941      		613   	  	2.455</a:t>
            </a:r>
          </a:p>
          <a:p>
            <a:pPr>
              <a:spcBef>
                <a:spcPts val="0"/>
              </a:spcBef>
            </a:pPr>
            <a:r>
              <a:rPr lang="it-IT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Marche		291           		77         		270</a:t>
            </a:r>
          </a:p>
          <a:p>
            <a:pPr>
              <a:spcBef>
                <a:spcPts val="0"/>
              </a:spcBef>
            </a:pPr>
            <a:r>
              <a:rPr lang="it-IT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Molise		52            		10           	 	37</a:t>
            </a:r>
          </a:p>
          <a:p>
            <a:pPr>
              <a:spcBef>
                <a:spcPts val="0"/>
              </a:spcBef>
            </a:pPr>
            <a:r>
              <a:rPr lang="it-IT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Piemonte	976	         	284         		1.107</a:t>
            </a:r>
          </a:p>
          <a:p>
            <a:pPr>
              <a:spcBef>
                <a:spcPts val="0"/>
              </a:spcBef>
            </a:pPr>
            <a:r>
              <a:rPr lang="it-IT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Puglia		529            	71        		244 </a:t>
            </a:r>
          </a:p>
          <a:p>
            <a:pPr>
              <a:spcBef>
                <a:spcPts val="0"/>
              </a:spcBef>
            </a:pPr>
            <a:r>
              <a:rPr lang="it-IT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Sardegna	259            	58         		206</a:t>
            </a:r>
          </a:p>
          <a:p>
            <a:pPr>
              <a:spcBef>
                <a:spcPts val="0"/>
              </a:spcBef>
            </a:pPr>
            <a:r>
              <a:rPr lang="it-IT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Sicilia		633            	69         		227</a:t>
            </a:r>
          </a:p>
          <a:p>
            <a:pPr>
              <a:spcBef>
                <a:spcPts val="0"/>
              </a:spcBef>
            </a:pPr>
            <a:r>
              <a:rPr lang="it-IT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Toscana	799         		179        	 	704 </a:t>
            </a:r>
          </a:p>
          <a:p>
            <a:pPr>
              <a:spcBef>
                <a:spcPts val="0"/>
              </a:spcBef>
            </a:pPr>
            <a:r>
              <a:rPr lang="it-IT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Trentino A.A.	208           		58         		237</a:t>
            </a:r>
          </a:p>
          <a:p>
            <a:pPr>
              <a:spcBef>
                <a:spcPts val="0"/>
              </a:spcBef>
            </a:pPr>
            <a:r>
              <a:rPr lang="it-IT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Umbria		125            	48         		160 </a:t>
            </a:r>
          </a:p>
          <a:p>
            <a:pPr>
              <a:spcBef>
                <a:spcPts val="0"/>
              </a:spcBef>
            </a:pPr>
            <a:r>
              <a:rPr lang="it-IT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Valle d‘Aosta	31           		4           	 	15 </a:t>
            </a:r>
          </a:p>
          <a:p>
            <a:pPr>
              <a:spcBef>
                <a:spcPts val="0"/>
              </a:spcBef>
            </a:pPr>
            <a:r>
              <a:rPr lang="it-IT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Veneto		944	         	332	 	1.285</a:t>
            </a:r>
          </a:p>
          <a:p>
            <a:pPr>
              <a:spcBef>
                <a:spcPts val="0"/>
              </a:spcBef>
              <a:buNone/>
            </a:pPr>
            <a:endParaRPr lang="it-IT" sz="12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Bef>
                <a:spcPts val="0"/>
              </a:spcBef>
            </a:pPr>
            <a:r>
              <a:rPr lang="it-IT" sz="16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tot 		10.379   	2.563    	9.874</a:t>
            </a:r>
            <a:endParaRPr lang="it-IT" sz="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8676" name="Segnaposto piè di pagina 6"/>
          <p:cNvSpPr>
            <a:spLocks noGrp="1"/>
          </p:cNvSpPr>
          <p:nvPr>
            <p:ph type="ftr" sz="quarter" idx="11"/>
          </p:nvPr>
        </p:nvSpPr>
        <p:spPr bwMode="auto">
          <a:xfrm>
            <a:off x="6588224" y="6309320"/>
            <a:ext cx="1456160" cy="2889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b="1" dirty="0">
                <a:solidFill>
                  <a:srgbClr val="00B050"/>
                </a:solidFill>
              </a:rPr>
              <a:t>PG Pistone</a:t>
            </a:r>
          </a:p>
        </p:txBody>
      </p:sp>
      <p:sp>
        <p:nvSpPr>
          <p:cNvPr id="28675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B310DDF-9590-4BEE-AB2A-0891723B7E70}" type="slidenum">
              <a:rPr lang="it-IT" b="1">
                <a:solidFill>
                  <a:srgbClr val="00B05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it-IT" b="1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08112"/>
          </a:xfrm>
        </p:spPr>
        <p:txBody>
          <a:bodyPr>
            <a:normAutofit/>
          </a:bodyPr>
          <a:lstStyle/>
          <a:p>
            <a:pPr algn="ctr"/>
            <a:r>
              <a:rPr lang="it-IT" sz="5400" b="1" dirty="0" err="1" smtClean="0">
                <a:solidFill>
                  <a:srgbClr val="FF0000"/>
                </a:solidFill>
              </a:rPr>
              <a:t>E.N.B.Ass.</a:t>
            </a:r>
            <a:endParaRPr lang="it-IT" sz="54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99592" y="1556792"/>
            <a:ext cx="7498080" cy="4608512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it-IT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stipendio lordo mese e anzianità media   3liv (ex 2a </a:t>
            </a:r>
            <a:r>
              <a:rPr lang="it-IT" sz="1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cat</a:t>
            </a:r>
            <a:r>
              <a:rPr lang="it-IT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) 7° classe</a:t>
            </a:r>
          </a:p>
          <a:p>
            <a:pPr algn="ctr">
              <a:spcBef>
                <a:spcPts val="0"/>
              </a:spcBef>
              <a:buNone/>
            </a:pPr>
            <a:endParaRPr lang="it-IT" sz="1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it-IT" sz="1200" b="1" i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COSTO  PER AGENTI </a:t>
            </a:r>
          </a:p>
          <a:p>
            <a:pPr>
              <a:spcBef>
                <a:spcPts val="0"/>
              </a:spcBef>
              <a:buNone/>
            </a:pPr>
            <a:endParaRPr lang="it-IT" sz="12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it-IT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CCNL </a:t>
            </a:r>
            <a:r>
              <a:rPr lang="it-IT" sz="12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anapa</a:t>
            </a:r>
            <a:r>
              <a:rPr lang="it-IT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	</a:t>
            </a:r>
            <a:r>
              <a:rPr lang="it-IT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costo mese x12	        	14,45 </a:t>
            </a:r>
            <a:r>
              <a:rPr lang="it-IT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it-IT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     	</a:t>
            </a:r>
          </a:p>
          <a:p>
            <a:pPr>
              <a:spcBef>
                <a:spcPts val="0"/>
              </a:spcBef>
              <a:buNone/>
            </a:pPr>
            <a:r>
              <a:rPr lang="it-IT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endParaRPr lang="it-IT" sz="12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it-IT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CCNL </a:t>
            </a:r>
            <a:r>
              <a:rPr lang="it-IT" sz="12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sna</a:t>
            </a:r>
            <a:r>
              <a:rPr lang="it-IT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		costo mese x14          	          	12,87 		          	</a:t>
            </a:r>
          </a:p>
          <a:p>
            <a:pPr>
              <a:spcBef>
                <a:spcPts val="0"/>
              </a:spcBef>
              <a:buNone/>
            </a:pPr>
            <a:r>
              <a:rPr lang="it-IT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 </a:t>
            </a:r>
            <a:r>
              <a:rPr lang="it-IT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>
              <a:spcBef>
                <a:spcPts val="0"/>
              </a:spcBef>
              <a:buNone/>
            </a:pPr>
            <a:endParaRPr lang="it-IT" sz="1200" b="1" i="1" u="sng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it-IT" sz="1200" b="1" i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COSTO PER DIPENDENTI </a:t>
            </a:r>
            <a:r>
              <a:rPr lang="it-IT" sz="12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 </a:t>
            </a:r>
          </a:p>
          <a:p>
            <a:pPr>
              <a:spcBef>
                <a:spcPts val="0"/>
              </a:spcBef>
              <a:buNone/>
            </a:pPr>
            <a:endParaRPr lang="it-IT" sz="12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it-IT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CCNL </a:t>
            </a:r>
            <a:r>
              <a:rPr lang="it-IT" sz="12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anapa</a:t>
            </a:r>
            <a:r>
              <a:rPr lang="it-IT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	 costo mese  x12         	          	1,00 	           	</a:t>
            </a:r>
          </a:p>
          <a:p>
            <a:pPr>
              <a:spcBef>
                <a:spcPts val="0"/>
              </a:spcBef>
              <a:buNone/>
            </a:pPr>
            <a:endParaRPr lang="it-IT" sz="12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it-IT" sz="1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CCNL </a:t>
            </a:r>
            <a:r>
              <a:rPr lang="it-IT" sz="12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sna</a:t>
            </a:r>
            <a:r>
              <a:rPr lang="it-IT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	 	costo mese  x14         	             	3,22 	           	</a:t>
            </a:r>
          </a:p>
          <a:p>
            <a:pPr>
              <a:spcBef>
                <a:spcPts val="0"/>
              </a:spcBef>
              <a:buNone/>
            </a:pPr>
            <a:r>
              <a:rPr lang="it-IT" sz="1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endParaRPr lang="it-IT" sz="1200" b="1" i="1" u="sng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it-IT" sz="2000" b="1" i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TOTALE COSTO ANNUALE</a:t>
            </a:r>
          </a:p>
          <a:p>
            <a:pPr>
              <a:spcBef>
                <a:spcPts val="0"/>
              </a:spcBef>
              <a:buNone/>
            </a:pPr>
            <a:r>
              <a:rPr lang="it-IT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CCNL </a:t>
            </a:r>
            <a:r>
              <a:rPr lang="it-IT" sz="20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anapa</a:t>
            </a:r>
            <a:r>
              <a:rPr lang="it-IT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				185,40</a:t>
            </a:r>
          </a:p>
          <a:p>
            <a:pPr>
              <a:spcBef>
                <a:spcPts val="0"/>
              </a:spcBef>
              <a:buNone/>
            </a:pPr>
            <a:r>
              <a:rPr lang="it-IT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CCNL </a:t>
            </a:r>
            <a:r>
              <a:rPr lang="it-IT" sz="20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sna</a:t>
            </a:r>
            <a:r>
              <a:rPr lang="it-IT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			225,26</a:t>
            </a:r>
          </a:p>
          <a:p>
            <a:pPr>
              <a:spcBef>
                <a:spcPts val="0"/>
              </a:spcBef>
              <a:buNone/>
            </a:pPr>
            <a:endParaRPr lang="it-IT" sz="1200" b="1" i="1" u="sng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spcBef>
                <a:spcPts val="0"/>
              </a:spcBef>
              <a:buNone/>
            </a:pPr>
            <a:r>
              <a:rPr lang="it-IT" sz="12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(ipotesi trattenuta mensile  INPS 2,55% =</a:t>
            </a:r>
            <a:r>
              <a:rPr lang="it-IT" sz="1200" b="1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37,60)</a:t>
            </a:r>
            <a:endParaRPr lang="it-IT" sz="1200" b="1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859FE2-9205-42CD-BE6A-65BC0BF7E9EC}" type="slidenum">
              <a:rPr lang="it-IT" b="1" smtClean="0">
                <a:solidFill>
                  <a:srgbClr val="00B050"/>
                </a:solidFill>
              </a:rPr>
              <a:pPr>
                <a:defRPr/>
              </a:pPr>
              <a:t>19</a:t>
            </a:fld>
            <a:endParaRPr lang="it-IT" b="1" dirty="0">
              <a:solidFill>
                <a:srgbClr val="00B050"/>
              </a:solidFill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7092280" y="6453336"/>
            <a:ext cx="10070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it-IT" sz="1200" b="1" dirty="0" smtClean="0">
                <a:solidFill>
                  <a:srgbClr val="00B050"/>
                </a:solidFill>
              </a:rPr>
              <a:t>PG Pistone</a:t>
            </a:r>
            <a:endParaRPr lang="it-IT" sz="12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5400" b="1" dirty="0" err="1" smtClean="0">
                <a:solidFill>
                  <a:srgbClr val="FF0000"/>
                </a:solidFill>
              </a:rPr>
              <a:t>E.N.B.Ass</a:t>
            </a:r>
            <a:r>
              <a:rPr lang="it-IT" sz="5400" b="1" dirty="0" smtClean="0">
                <a:solidFill>
                  <a:srgbClr val="FF0000"/>
                </a:solidFill>
              </a:rPr>
              <a:t>.</a:t>
            </a:r>
            <a:endParaRPr lang="it-IT" sz="54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it-IT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UN PO’ </a:t>
            </a:r>
            <a:r>
              <a:rPr lang="it-IT" b="1" u="sng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DI</a:t>
            </a:r>
            <a:r>
              <a:rPr lang="it-IT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STORIA</a:t>
            </a:r>
            <a:endParaRPr lang="it-IT" u="sng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r>
              <a:rPr lang="it-IT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E.N.B.Ass.</a:t>
            </a: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è stato istituito mediante il CCNL/2001 </a:t>
            </a:r>
          </a:p>
          <a:p>
            <a:pPr lvl="0"/>
            <a:endParaRPr lang="it-IT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 data 18 aprile 2004 è stato approvato lo Statuto di </a:t>
            </a:r>
            <a:r>
              <a:rPr lang="it-IT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E.N.B.Ass.</a:t>
            </a: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da considerarsi parte integrante del CCNL </a:t>
            </a:r>
          </a:p>
          <a:p>
            <a:pPr lvl="0"/>
            <a:endParaRPr lang="it-IT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Nel luglio 2010 si procede finalmente alla nomina delle strutture di </a:t>
            </a:r>
            <a:r>
              <a:rPr lang="it-IT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E.N.B.Ass.</a:t>
            </a:r>
            <a:endParaRPr lang="it-IT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endParaRPr lang="it-IT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Il </a:t>
            </a:r>
            <a:r>
              <a:rPr lang="it-IT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CCNLè</a:t>
            </a: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rinnovato da tutte le Parti nel 2011, ma SNA annulla le firme dei suoi rappresentanti </a:t>
            </a:r>
          </a:p>
          <a:p>
            <a:pPr lvl="0">
              <a:buNone/>
            </a:pPr>
            <a:endParaRPr lang="it-IT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/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Nel 2013 scadono le cariche di </a:t>
            </a:r>
            <a:r>
              <a:rPr lang="it-IT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E.N.B.Ass.</a:t>
            </a: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 vengono nominate le nuove strutture</a:t>
            </a:r>
          </a:p>
          <a:p>
            <a:pPr lvl="0"/>
            <a:endParaRPr lang="it-IT" dirty="0" smtClean="0"/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004048" y="6381328"/>
            <a:ext cx="3352800" cy="365125"/>
          </a:xfrm>
        </p:spPr>
        <p:txBody>
          <a:bodyPr/>
          <a:lstStyle/>
          <a:p>
            <a:pPr algn="r">
              <a:defRPr/>
            </a:pPr>
            <a:r>
              <a:rPr lang="it-IT" b="1" dirty="0" smtClean="0">
                <a:solidFill>
                  <a:srgbClr val="00B050"/>
                </a:solidFill>
              </a:rPr>
              <a:t>PG Pistone</a:t>
            </a:r>
            <a:endParaRPr lang="it-IT" b="1" dirty="0">
              <a:solidFill>
                <a:srgbClr val="00B050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859FE2-9205-42CD-BE6A-65BC0BF7E9EC}" type="slidenum">
              <a:rPr lang="it-IT" b="1" smtClean="0">
                <a:solidFill>
                  <a:srgbClr val="00B050"/>
                </a:solidFill>
              </a:rPr>
              <a:pPr>
                <a:defRPr/>
              </a:pPr>
              <a:t>2</a:t>
            </a:fld>
            <a:endParaRPr lang="it-IT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94122"/>
          </a:xfrm>
        </p:spPr>
        <p:txBody>
          <a:bodyPr>
            <a:normAutofit/>
          </a:bodyPr>
          <a:lstStyle/>
          <a:p>
            <a:pPr algn="ctr"/>
            <a:r>
              <a:rPr lang="it-IT" sz="5400" b="1" dirty="0" err="1" smtClean="0">
                <a:solidFill>
                  <a:srgbClr val="FF0000"/>
                </a:solidFill>
              </a:rPr>
              <a:t>E.N.B.Ass</a:t>
            </a:r>
            <a:r>
              <a:rPr lang="it-IT" sz="5400" b="1" dirty="0" smtClean="0">
                <a:solidFill>
                  <a:srgbClr val="FF0000"/>
                </a:solidFill>
              </a:rPr>
              <a:t>.</a:t>
            </a:r>
            <a:endParaRPr lang="it-IT" sz="54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03648" y="1268760"/>
            <a:ext cx="7498080" cy="5077544"/>
          </a:xfrm>
        </p:spPr>
        <p:txBody>
          <a:bodyPr>
            <a:normAutofit fontScale="55000" lnSpcReduction="20000"/>
          </a:bodyPr>
          <a:lstStyle/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it-IT" sz="3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 data 10.11.2014 SNA stipula un nuovo CCNL in contrattazione separata, dissociandosi dal CCNL e da </a:t>
            </a:r>
            <a:r>
              <a:rPr lang="it-IT" sz="38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E.N.B.Ass.</a:t>
            </a:r>
            <a:r>
              <a:rPr lang="it-IT" sz="3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istituendo un </a:t>
            </a:r>
            <a:r>
              <a:rPr lang="it-IT" sz="3800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diverso nuovo </a:t>
            </a:r>
            <a:r>
              <a:rPr lang="it-IT" sz="3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ente bilaterale</a:t>
            </a:r>
          </a:p>
          <a:p>
            <a:pPr lvl="0">
              <a:lnSpc>
                <a:spcPct val="120000"/>
              </a:lnSpc>
              <a:spcBef>
                <a:spcPts val="0"/>
              </a:spcBef>
              <a:buNone/>
            </a:pPr>
            <a:endParaRPr lang="it-IT" sz="3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it-IT" sz="3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Il CCNL/2011 (mai sottoscritto da SNA) viene rinnovato il 20.11.2014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endParaRPr lang="it-IT" sz="3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it-IT" sz="3800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Il sistema contrattuale che prende le mosse dal CCNL/2001, è così rinnovato nel tempo sino ad oggi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endParaRPr lang="it-IT" sz="3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it-IT" sz="3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 decorrenza dal mese di novembre 2014, dunque, esistono due CCNL e due sistemi di bilateralità</a:t>
            </a:r>
          </a:p>
          <a:p>
            <a:pPr lvl="0">
              <a:lnSpc>
                <a:spcPct val="120000"/>
              </a:lnSpc>
              <a:spcBef>
                <a:spcPts val="0"/>
              </a:spcBef>
              <a:buNone/>
            </a:pPr>
            <a:endParaRPr lang="it-IT" sz="38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076056" y="6309320"/>
            <a:ext cx="3352800" cy="365125"/>
          </a:xfrm>
        </p:spPr>
        <p:txBody>
          <a:bodyPr/>
          <a:lstStyle/>
          <a:p>
            <a:pPr algn="r">
              <a:defRPr/>
            </a:pPr>
            <a:r>
              <a:rPr lang="it-IT" b="1" dirty="0" smtClean="0">
                <a:solidFill>
                  <a:srgbClr val="00B050"/>
                </a:solidFill>
              </a:rPr>
              <a:t>PG Pistone</a:t>
            </a:r>
            <a:endParaRPr lang="it-IT" b="1" dirty="0">
              <a:solidFill>
                <a:srgbClr val="00B050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859FE2-9205-42CD-BE6A-65BC0BF7E9EC}" type="slidenum">
              <a:rPr lang="it-IT" b="1" smtClean="0">
                <a:solidFill>
                  <a:srgbClr val="00B050"/>
                </a:solidFill>
              </a:rPr>
              <a:pPr>
                <a:defRPr/>
              </a:pPr>
              <a:t>3</a:t>
            </a:fld>
            <a:endParaRPr lang="it-IT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5400" b="1" dirty="0" err="1" smtClean="0">
                <a:solidFill>
                  <a:srgbClr val="FF0000"/>
                </a:solidFill>
              </a:rPr>
              <a:t>E.N.B.Ass</a:t>
            </a:r>
            <a:r>
              <a:rPr lang="it-IT" sz="5400" b="1" dirty="0" smtClean="0">
                <a:solidFill>
                  <a:srgbClr val="FF0000"/>
                </a:solidFill>
              </a:rPr>
              <a:t>.</a:t>
            </a:r>
            <a:endParaRPr lang="it-IT" sz="54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it-IT" sz="2400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Quali sono gli scopi di </a:t>
            </a:r>
            <a:r>
              <a:rPr lang="it-IT" sz="2400" b="1" u="sng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E.N.B.Ass</a:t>
            </a:r>
            <a:r>
              <a:rPr lang="it-IT" sz="2400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?</a:t>
            </a:r>
          </a:p>
          <a:p>
            <a:pPr algn="just">
              <a:buNone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Scopi principali di </a:t>
            </a:r>
            <a:r>
              <a:rPr lang="it-IT" sz="24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ENBAss</a:t>
            </a: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sono:</a:t>
            </a:r>
          </a:p>
          <a:p>
            <a:pPr algn="just">
              <a:buFontTx/>
              <a:buChar char="-"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collaborazione tra datori di lavoro e dipendenti, </a:t>
            </a:r>
          </a:p>
          <a:p>
            <a:pPr algn="just">
              <a:buFontTx/>
              <a:buChar char="-"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realizzazione degli strumenti operativi previsti dal CCNL </a:t>
            </a:r>
          </a:p>
          <a:p>
            <a:pPr algn="just">
              <a:buNone/>
            </a:pPr>
            <a:endParaRPr lang="it-IT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>
              <a:defRPr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Sono </a:t>
            </a:r>
            <a:r>
              <a:rPr lang="it-IT" sz="2400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Soci effettivi </a:t>
            </a: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 lavoratori ed i rispettivi datori di lavoro</a:t>
            </a:r>
          </a:p>
          <a:p>
            <a:pPr algn="just">
              <a:defRPr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L’</a:t>
            </a:r>
            <a:r>
              <a:rPr lang="it-IT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adesione</a:t>
            </a: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all’ENTE è </a:t>
            </a:r>
            <a:r>
              <a:rPr lang="it-IT" sz="2400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automatica</a:t>
            </a: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per chi si avvalga del Contratto ANAPA e versi il relativo contributo ENBA (su F24)</a:t>
            </a:r>
          </a:p>
          <a:p>
            <a:pPr algn="ctr">
              <a:buNone/>
            </a:pP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4932040" y="6309320"/>
            <a:ext cx="3352800" cy="365125"/>
          </a:xfrm>
        </p:spPr>
        <p:txBody>
          <a:bodyPr/>
          <a:lstStyle/>
          <a:p>
            <a:pPr algn="r">
              <a:defRPr/>
            </a:pPr>
            <a:r>
              <a:rPr lang="it-IT" b="1" dirty="0" smtClean="0">
                <a:solidFill>
                  <a:srgbClr val="00B050"/>
                </a:solidFill>
              </a:rPr>
              <a:t>PG Pistone</a:t>
            </a:r>
            <a:endParaRPr lang="it-IT" b="1" dirty="0">
              <a:solidFill>
                <a:srgbClr val="00B050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859FE2-9205-42CD-BE6A-65BC0BF7E9EC}" type="slidenum">
              <a:rPr lang="it-IT" b="1" smtClean="0">
                <a:solidFill>
                  <a:srgbClr val="00B050"/>
                </a:solidFill>
              </a:rPr>
              <a:pPr>
                <a:defRPr/>
              </a:pPr>
              <a:t>4</a:t>
            </a:fld>
            <a:endParaRPr lang="it-IT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it-IT" sz="5400" b="1" dirty="0" err="1" smtClean="0">
                <a:solidFill>
                  <a:srgbClr val="FF0000"/>
                </a:solidFill>
              </a:rPr>
              <a:t>E.N.B.Ass.</a:t>
            </a:r>
            <a:endParaRPr lang="it-IT" sz="5400" b="1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1115616" y="1772816"/>
            <a:ext cx="7875984" cy="4608934"/>
          </a:xfrm>
        </p:spPr>
        <p:txBody>
          <a:bodyPr>
            <a:normAutofit lnSpcReduction="10000"/>
          </a:bodyPr>
          <a:lstStyle/>
          <a:p>
            <a:pPr algn="ctr">
              <a:buNone/>
              <a:defRPr/>
            </a:pPr>
            <a:r>
              <a:rPr lang="it-IT" sz="2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Compiti e attività di ENBASS</a:t>
            </a:r>
            <a:r>
              <a:rPr lang="it-IT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algn="ctr">
              <a:buNone/>
              <a:defRPr/>
            </a:pPr>
            <a:endParaRPr lang="it-IT" sz="2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defRPr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Coperture</a:t>
            </a:r>
            <a:r>
              <a:rPr lang="it-IT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sanitarie </a:t>
            </a: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 favore di dipendenti a agenti;</a:t>
            </a:r>
          </a:p>
          <a:p>
            <a:pPr>
              <a:defRPr/>
            </a:pPr>
            <a:r>
              <a:rPr lang="it-IT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Indennità </a:t>
            </a: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alle agenzie per le assenze per malattia dei dipendenti;</a:t>
            </a:r>
          </a:p>
          <a:p>
            <a:pPr>
              <a:defRPr/>
            </a:pP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Contratti di </a:t>
            </a:r>
            <a:r>
              <a:rPr lang="it-IT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apprendistato</a:t>
            </a: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Convenzioni per </a:t>
            </a:r>
            <a:r>
              <a:rPr lang="it-IT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FORMAZIONE </a:t>
            </a: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per lavoratori e agenti (</a:t>
            </a:r>
            <a:r>
              <a:rPr lang="it-IT" sz="2400" u="sng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reg.IVASS</a:t>
            </a:r>
            <a:r>
              <a:rPr lang="it-IT" sz="2400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 </a:t>
            </a:r>
            <a:r>
              <a:rPr lang="it-IT" sz="2400" u="sng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dlgs</a:t>
            </a:r>
            <a:r>
              <a:rPr lang="it-IT" sz="2400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81);</a:t>
            </a:r>
          </a:p>
          <a:p>
            <a:r>
              <a:rPr lang="it-IT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Certificazione </a:t>
            </a:r>
            <a:r>
              <a:rPr lang="it-IT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dei contratti</a:t>
            </a:r>
            <a:endParaRPr lang="it-IT" sz="2400" u="sng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it-IT" sz="2400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Consulenza gratuita </a:t>
            </a:r>
            <a:r>
              <a:rPr lang="it-IT" sz="2400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sul </a:t>
            </a:r>
            <a:r>
              <a:rPr lang="it-IT" sz="2400" u="sng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dlgs</a:t>
            </a:r>
            <a:r>
              <a:rPr lang="it-IT" sz="2400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81 (sicurezza) con propri RLST</a:t>
            </a:r>
          </a:p>
          <a:p>
            <a:pPr eaLnBrk="1" fontAlgn="auto" hangingPunct="1">
              <a:spcAft>
                <a:spcPts val="0"/>
              </a:spcAft>
              <a:buFont typeface="Wingdings 2"/>
              <a:buChar char=""/>
              <a:defRPr/>
            </a:pPr>
            <a:endParaRPr lang="it-IT" b="1" dirty="0" smtClean="0"/>
          </a:p>
          <a:p>
            <a:pPr eaLnBrk="1" fontAlgn="auto" hangingPunct="1">
              <a:spcAft>
                <a:spcPts val="0"/>
              </a:spcAft>
              <a:buNone/>
              <a:defRPr/>
            </a:pPr>
            <a:endParaRPr lang="it-IT" dirty="0"/>
          </a:p>
        </p:txBody>
      </p:sp>
      <p:sp>
        <p:nvSpPr>
          <p:cNvPr id="17412" name="Segnaposto piè di pagina 6"/>
          <p:cNvSpPr>
            <a:spLocks noGrp="1"/>
          </p:cNvSpPr>
          <p:nvPr>
            <p:ph type="ftr" sz="quarter" idx="11"/>
          </p:nvPr>
        </p:nvSpPr>
        <p:spPr bwMode="auto">
          <a:xfrm>
            <a:off x="6732240" y="6309320"/>
            <a:ext cx="1455143" cy="288925"/>
          </a:xfrm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b="1" dirty="0">
                <a:solidFill>
                  <a:srgbClr val="00B050"/>
                </a:solidFill>
              </a:rPr>
              <a:t>PG Pistone</a:t>
            </a:r>
          </a:p>
        </p:txBody>
      </p:sp>
      <p:sp>
        <p:nvSpPr>
          <p:cNvPr id="17411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FD9A5F7-5179-45BF-B457-1B0A826B92FC}" type="slidenum">
              <a:rPr lang="it-IT" b="1">
                <a:solidFill>
                  <a:srgbClr val="00B05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it-IT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5400" b="1" dirty="0" err="1" smtClean="0">
                <a:solidFill>
                  <a:srgbClr val="FF0000"/>
                </a:solidFill>
              </a:rPr>
              <a:t>E.N.B.Ass</a:t>
            </a:r>
            <a:r>
              <a:rPr lang="it-IT" sz="5400" b="1" dirty="0" smtClean="0">
                <a:solidFill>
                  <a:srgbClr val="FF0000"/>
                </a:solidFill>
              </a:rPr>
              <a:t>.</a:t>
            </a:r>
            <a:endParaRPr lang="it-IT" sz="54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 le agenzie e i dipendenti </a:t>
            </a:r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associati</a:t>
            </a: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marL="539496" indent="-457200">
              <a:buFont typeface="+mj-lt"/>
              <a:buAutoNum type="arabicPeriod"/>
            </a:pP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Sono state pagate le spese sanitarie </a:t>
            </a:r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pregresse</a:t>
            </a: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dal 1.1.2014 al 30.9.2015</a:t>
            </a:r>
          </a:p>
          <a:p>
            <a:pPr marL="539496" indent="-457200">
              <a:buFont typeface="+mj-lt"/>
              <a:buAutoNum type="arabicPeriod"/>
            </a:pP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Sono state versate le </a:t>
            </a:r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indennità</a:t>
            </a: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di assenza </a:t>
            </a:r>
            <a:r>
              <a:rPr lang="it-IT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arretrate</a:t>
            </a: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dal 1.1.2014 al 31.12.2015 e poi per tutto il 2016 e 2017</a:t>
            </a:r>
          </a:p>
          <a:p>
            <a:pPr marL="539496" indent="-457200">
              <a:buFont typeface="+mj-lt"/>
              <a:buAutoNum type="arabicPeriod"/>
            </a:pP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Sono stati recuperati per le agenzie associate i mesi del 2013 versati, utilizzati come </a:t>
            </a:r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bonus</a:t>
            </a: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nel 2016</a:t>
            </a:r>
          </a:p>
          <a:p>
            <a:pPr marL="539496" indent="-457200">
              <a:buFont typeface="+mj-lt"/>
              <a:buAutoNum type="arabicPeriod"/>
            </a:pP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E’ operativa l’</a:t>
            </a:r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adesione</a:t>
            </a: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volontaria di agenti alla sanitaria, al costo di 90 € annui</a:t>
            </a:r>
          </a:p>
          <a:p>
            <a:pPr marL="539496" indent="-457200">
              <a:buFont typeface="+mj-lt"/>
              <a:buAutoNum type="arabicPeriod"/>
            </a:pP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E’ stata definita una convenzione per l’</a:t>
            </a:r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estensione</a:t>
            </a: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sanitaria</a:t>
            </a: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ai familiari di dipendenti e agenti </a:t>
            </a:r>
          </a:p>
          <a:p>
            <a:pPr>
              <a:buNone/>
            </a:pP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4932040" y="6381328"/>
            <a:ext cx="3352800" cy="365125"/>
          </a:xfrm>
        </p:spPr>
        <p:txBody>
          <a:bodyPr/>
          <a:lstStyle/>
          <a:p>
            <a:pPr algn="r">
              <a:defRPr/>
            </a:pPr>
            <a:r>
              <a:rPr lang="it-IT" b="1" dirty="0" smtClean="0">
                <a:solidFill>
                  <a:srgbClr val="00B050"/>
                </a:solidFill>
              </a:rPr>
              <a:t>PG Pistone</a:t>
            </a:r>
            <a:endParaRPr lang="it-IT" b="1" dirty="0">
              <a:solidFill>
                <a:srgbClr val="00B050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859FE2-9205-42CD-BE6A-65BC0BF7E9EC}" type="slidenum">
              <a:rPr lang="it-IT" b="1" smtClean="0">
                <a:solidFill>
                  <a:srgbClr val="00B050"/>
                </a:solidFill>
              </a:rPr>
              <a:pPr>
                <a:defRPr/>
              </a:pPr>
              <a:t>6</a:t>
            </a:fld>
            <a:endParaRPr lang="it-IT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864096"/>
          </a:xfrm>
        </p:spPr>
        <p:txBody>
          <a:bodyPr>
            <a:normAutofit fontScale="90000"/>
          </a:bodyPr>
          <a:lstStyle/>
          <a:p>
            <a:pPr algn="ctr"/>
            <a:r>
              <a:rPr lang="it-IT" sz="5400" b="1" dirty="0" err="1" smtClean="0">
                <a:solidFill>
                  <a:srgbClr val="FF0000"/>
                </a:solidFill>
              </a:rPr>
              <a:t>E.N.B.Ass</a:t>
            </a:r>
            <a:r>
              <a:rPr lang="it-IT" sz="5400" b="1" dirty="0" smtClean="0">
                <a:solidFill>
                  <a:srgbClr val="FF0000"/>
                </a:solidFill>
              </a:rPr>
              <a:t>.</a:t>
            </a:r>
            <a:endParaRPr lang="it-IT" sz="54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83568" y="1412776"/>
            <a:ext cx="7992888" cy="4728592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it-IT" sz="4800" b="1" i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GARANZIE dal 1.5.2015</a:t>
            </a:r>
          </a:p>
          <a:p>
            <a:pPr algn="ctr">
              <a:buNone/>
            </a:pPr>
            <a:r>
              <a:rPr lang="it-IT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rimborso spese mediche</a:t>
            </a:r>
          </a:p>
          <a:p>
            <a:pPr algn="ctr">
              <a:buNone/>
            </a:pPr>
            <a:endParaRPr lang="it-IT" b="1" i="1" u="sng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it-IT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ENBAss</a:t>
            </a:r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/RBM</a:t>
            </a: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>
              <a:buNone/>
            </a:pP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- interventi chirurgici </a:t>
            </a:r>
            <a:r>
              <a:rPr lang="it-IT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max</a:t>
            </a: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€ 100.000 con accompagnatore e fisioterapie </a:t>
            </a:r>
          </a:p>
          <a:p>
            <a:pPr>
              <a:buNone/>
            </a:pP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- neonati malformazioni € 10.000 + varie per maternità </a:t>
            </a:r>
            <a:r>
              <a:rPr lang="it-IT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pre</a:t>
            </a: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 post</a:t>
            </a:r>
          </a:p>
          <a:p>
            <a:pPr>
              <a:buNone/>
            </a:pP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- analisi, visite specialistiche, accertamenti </a:t>
            </a:r>
          </a:p>
          <a:p>
            <a:pPr>
              <a:buNone/>
            </a:pP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- assistenza </a:t>
            </a:r>
          </a:p>
          <a:p>
            <a:pPr>
              <a:buNone/>
            </a:pP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-odontoiatriche e implantologia </a:t>
            </a:r>
          </a:p>
          <a:p>
            <a:pPr>
              <a:buNone/>
            </a:pPr>
            <a:endParaRPr lang="it-IT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it-IT" sz="2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EBISEP/</a:t>
            </a:r>
            <a:r>
              <a:rPr lang="it-IT" sz="22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nobis</a:t>
            </a:r>
            <a:r>
              <a:rPr lang="it-IT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>
              <a:buNone/>
            </a:pPr>
            <a:r>
              <a:rPr lang="it-IT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- ricovero e fisioterapia SOLO da infortunio e SOLO PROFESSIONALE</a:t>
            </a:r>
          </a:p>
          <a:p>
            <a:pPr>
              <a:buNone/>
            </a:pPr>
            <a:r>
              <a:rPr lang="it-IT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- </a:t>
            </a:r>
            <a:r>
              <a:rPr lang="it-IT" sz="2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max</a:t>
            </a:r>
            <a:r>
              <a:rPr lang="it-IT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€ 5.000 ma solo dopo ricovero per almeno </a:t>
            </a:r>
            <a:r>
              <a:rPr lang="it-IT" sz="22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gg</a:t>
            </a:r>
            <a:r>
              <a:rPr lang="it-IT" sz="2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3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4860032" y="6381328"/>
            <a:ext cx="3352800" cy="365125"/>
          </a:xfrm>
        </p:spPr>
        <p:txBody>
          <a:bodyPr/>
          <a:lstStyle/>
          <a:p>
            <a:pPr algn="r">
              <a:defRPr/>
            </a:pPr>
            <a:r>
              <a:rPr lang="it-IT" b="1" dirty="0" smtClean="0">
                <a:solidFill>
                  <a:srgbClr val="00B050"/>
                </a:solidFill>
              </a:rPr>
              <a:t>PG Pistone</a:t>
            </a:r>
            <a:endParaRPr lang="it-IT" b="1" dirty="0">
              <a:solidFill>
                <a:srgbClr val="00B050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859FE2-9205-42CD-BE6A-65BC0BF7E9EC}" type="slidenum">
              <a:rPr lang="it-IT" b="1" smtClean="0">
                <a:solidFill>
                  <a:srgbClr val="00B050"/>
                </a:solidFill>
              </a:rPr>
              <a:pPr>
                <a:defRPr/>
              </a:pPr>
              <a:t>7</a:t>
            </a:fld>
            <a:endParaRPr lang="it-IT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5400" b="1" dirty="0" err="1" smtClean="0">
                <a:solidFill>
                  <a:srgbClr val="FF0000"/>
                </a:solidFill>
              </a:rPr>
              <a:t>E.N.B.Ass</a:t>
            </a:r>
            <a:r>
              <a:rPr lang="it-IT" sz="5400" b="1" dirty="0" smtClean="0">
                <a:solidFill>
                  <a:srgbClr val="FF0000"/>
                </a:solidFill>
              </a:rPr>
              <a:t>.</a:t>
            </a:r>
            <a:endParaRPr lang="it-IT" sz="54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55576" y="1916832"/>
            <a:ext cx="7848872" cy="4331568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AMPLIAMENTO GARANZIE </a:t>
            </a:r>
            <a:r>
              <a:rPr lang="it-IT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GRATIS dal 1.1.2017</a:t>
            </a:r>
          </a:p>
          <a:p>
            <a:pPr algn="ctr">
              <a:buNone/>
            </a:pPr>
            <a:endParaRPr lang="it-IT" b="1" u="sng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Visite </a:t>
            </a:r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specialistiche</a:t>
            </a: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mensili</a:t>
            </a:r>
          </a:p>
          <a:p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assistenza </a:t>
            </a:r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pediatrica</a:t>
            </a: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nei primi 6 anni di vita del bambino</a:t>
            </a:r>
          </a:p>
          <a:p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Vaccinazione </a:t>
            </a:r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antinfluenzale</a:t>
            </a:r>
          </a:p>
          <a:p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Procreazione assistita </a:t>
            </a: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 un massimo annuo di 250€</a:t>
            </a:r>
          </a:p>
          <a:p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Test genetici prenatali </a:t>
            </a: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su dna fetale (</a:t>
            </a:r>
            <a:r>
              <a:rPr lang="it-IT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invece di amniocentesi)</a:t>
            </a:r>
          </a:p>
          <a:p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Indennità € 1.000 annue per </a:t>
            </a:r>
            <a:r>
              <a:rPr lang="it-IT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trisomia</a:t>
            </a:r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21</a:t>
            </a:r>
          </a:p>
          <a:p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Monitoraggio domiciliare da remoto wireless (pressione, peso, </a:t>
            </a:r>
            <a:r>
              <a:rPr lang="it-IT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ecg</a:t>
            </a:r>
            <a:r>
              <a:rPr lang="it-IT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temperatura, glicemia) per patologie croniche</a:t>
            </a:r>
          </a:p>
          <a:p>
            <a:pPr>
              <a:buNone/>
            </a:pPr>
            <a:endParaRPr lang="it-IT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buNone/>
              <a:defRPr/>
            </a:pPr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 coperture sanitarie a favore di dipendenti e agenti</a:t>
            </a:r>
          </a:p>
          <a:p>
            <a:pPr algn="ctr">
              <a:buNone/>
              <a:defRPr/>
            </a:pPr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- Piano sanitario base </a:t>
            </a:r>
            <a:r>
              <a:rPr lang="it-IT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tel</a:t>
            </a:r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800069875</a:t>
            </a:r>
          </a:p>
          <a:p>
            <a:pPr algn="ctr">
              <a:buNone/>
              <a:defRPr/>
            </a:pPr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- Piano sanitario integrativo </a:t>
            </a:r>
            <a:r>
              <a:rPr lang="it-IT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tel</a:t>
            </a:r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800991771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4788024" y="6381328"/>
            <a:ext cx="3352800" cy="365125"/>
          </a:xfrm>
        </p:spPr>
        <p:txBody>
          <a:bodyPr/>
          <a:lstStyle/>
          <a:p>
            <a:pPr algn="r">
              <a:defRPr/>
            </a:pPr>
            <a:r>
              <a:rPr lang="it-IT" b="1" dirty="0" smtClean="0">
                <a:solidFill>
                  <a:srgbClr val="00B050"/>
                </a:solidFill>
              </a:rPr>
              <a:t>PG Pistone</a:t>
            </a:r>
            <a:endParaRPr lang="it-IT" b="1" dirty="0">
              <a:solidFill>
                <a:srgbClr val="00B050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859FE2-9205-42CD-BE6A-65BC0BF7E9EC}" type="slidenum">
              <a:rPr lang="it-IT" b="1" smtClean="0">
                <a:solidFill>
                  <a:srgbClr val="00B050"/>
                </a:solidFill>
              </a:rPr>
              <a:pPr>
                <a:defRPr/>
              </a:pPr>
              <a:t>8</a:t>
            </a:fld>
            <a:endParaRPr lang="it-IT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it-IT" sz="5400" b="1" dirty="0" err="1" smtClean="0">
                <a:solidFill>
                  <a:srgbClr val="FF0000"/>
                </a:solidFill>
              </a:rPr>
              <a:t>E.N.B.Ass</a:t>
            </a:r>
            <a:r>
              <a:rPr lang="it-IT" sz="5400" b="1" dirty="0" smtClean="0">
                <a:solidFill>
                  <a:srgbClr val="FF0000"/>
                </a:solidFill>
              </a:rPr>
              <a:t>.</a:t>
            </a:r>
            <a:endParaRPr lang="it-IT" sz="54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11560" y="1412776"/>
            <a:ext cx="7920880" cy="4968552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it-IT" sz="8000" b="1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Come possono aderire alle prestazioni sanitarie </a:t>
            </a:r>
          </a:p>
          <a:p>
            <a:pPr algn="ctr">
              <a:buNone/>
            </a:pPr>
            <a:r>
              <a:rPr lang="it-IT" sz="8000" b="1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gli Agenti associati all'Ente ?</a:t>
            </a:r>
          </a:p>
          <a:p>
            <a:pPr>
              <a:buNone/>
            </a:pPr>
            <a:r>
              <a:rPr lang="it-IT" sz="8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1.procedere alla registrazione della propria anagrafica sul portale di </a:t>
            </a:r>
            <a:r>
              <a:rPr lang="it-IT" sz="8000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E.N.B.Ass.</a:t>
            </a:r>
            <a:endParaRPr lang="it-IT" sz="80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buNone/>
            </a:pPr>
            <a:r>
              <a:rPr lang="it-IT" sz="5100" dirty="0" smtClean="0">
                <a:solidFill>
                  <a:srgbClr val="0070C0"/>
                </a:solidFill>
              </a:rPr>
              <a:t> </a:t>
            </a:r>
          </a:p>
          <a:p>
            <a:pPr>
              <a:buNone/>
            </a:pPr>
            <a:r>
              <a:rPr lang="it-IT" sz="8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2.inviare </a:t>
            </a:r>
            <a:r>
              <a:rPr lang="it-IT" sz="8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POI</a:t>
            </a:r>
            <a:r>
              <a:rPr lang="it-IT" sz="8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il contributo annuo di 90€ per le inclusioni, in unica soluzione annuale anticipata, per ogni singolo Agente, con:</a:t>
            </a:r>
          </a:p>
          <a:p>
            <a:pPr>
              <a:buNone/>
            </a:pPr>
            <a:r>
              <a:rPr lang="it-IT" sz="8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-intestatario del cc bancario: </a:t>
            </a:r>
            <a:r>
              <a:rPr lang="it-IT" sz="80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E.N.B.Ass</a:t>
            </a:r>
            <a:endParaRPr lang="it-IT" sz="8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it-IT" sz="8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-IBAN: IT 53 T 01030 03200 0000 0630 9819</a:t>
            </a:r>
          </a:p>
          <a:p>
            <a:pPr>
              <a:buNone/>
            </a:pPr>
            <a:r>
              <a:rPr lang="it-IT" sz="8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-Causale: copertura sanitaria CASSA </a:t>
            </a:r>
            <a:r>
              <a:rPr lang="it-IT" sz="80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RBMSalute</a:t>
            </a:r>
            <a:r>
              <a:rPr lang="it-IT" sz="8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it-IT" sz="8000" b="1" u="sng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+nome</a:t>
            </a:r>
            <a:r>
              <a:rPr lang="it-IT" sz="8000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e </a:t>
            </a:r>
            <a:r>
              <a:rPr lang="it-IT" sz="8000" b="1" u="sng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P.IVA</a:t>
            </a:r>
            <a:r>
              <a:rPr lang="it-IT" sz="8000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AGENZIA </a:t>
            </a:r>
          </a:p>
          <a:p>
            <a:pPr>
              <a:buNone/>
            </a:pPr>
            <a:r>
              <a:rPr lang="it-IT" sz="8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it-IT" sz="8000" b="1" u="sng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+cognome</a:t>
            </a:r>
            <a:r>
              <a:rPr lang="it-IT" sz="8000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- nome - C.F. AGENTE</a:t>
            </a:r>
          </a:p>
          <a:p>
            <a:pPr>
              <a:buNone/>
            </a:pPr>
            <a:endParaRPr lang="it-IT" sz="8000" b="1" u="sng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None/>
            </a:pPr>
            <a:r>
              <a:rPr lang="it-IT" sz="8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3.Per entrare nella convenzione integrativa </a:t>
            </a:r>
            <a:r>
              <a:rPr lang="it-IT" sz="8000" b="1" dirty="0" err="1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E.N.B.Ass.</a:t>
            </a:r>
            <a:r>
              <a:rPr lang="it-IT" sz="8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con RBM Salute, </a:t>
            </a:r>
            <a:r>
              <a:rPr lang="it-IT" sz="8000" b="1" u="sng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dal portale dell’Ente</a:t>
            </a:r>
            <a:r>
              <a:rPr lang="it-IT" sz="8000" b="1" dirty="0" smtClean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cliccare sul link predisposto, poi scegliere l’opzione 2</a:t>
            </a:r>
            <a:endParaRPr lang="it-IT" sz="8000" b="1" dirty="0">
              <a:solidFill>
                <a:srgbClr val="FF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859FE2-9205-42CD-BE6A-65BC0BF7E9EC}" type="slidenum">
              <a:rPr lang="it-IT" b="1" smtClean="0">
                <a:solidFill>
                  <a:srgbClr val="00B050"/>
                </a:solidFill>
              </a:rPr>
              <a:pPr>
                <a:defRPr/>
              </a:pPr>
              <a:t>9</a:t>
            </a:fld>
            <a:endParaRPr lang="it-IT" b="1" dirty="0">
              <a:solidFill>
                <a:srgbClr val="00B050"/>
              </a:solidFill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7164288" y="6453336"/>
            <a:ext cx="10070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it-IT" sz="1200" b="1" dirty="0" smtClean="0">
                <a:solidFill>
                  <a:srgbClr val="00B050"/>
                </a:solidFill>
              </a:rPr>
              <a:t>PG Pistone</a:t>
            </a:r>
            <a:endParaRPr lang="it-IT" sz="12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nozi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1508</TotalTime>
  <Words>749</Words>
  <Application>Microsoft Office PowerPoint</Application>
  <PresentationFormat>Presentazione su schermo (4:3)</PresentationFormat>
  <Paragraphs>292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0" baseType="lpstr">
      <vt:lpstr>Equinozio</vt:lpstr>
      <vt:lpstr>2018</vt:lpstr>
      <vt:lpstr>E.N.B.Ass.</vt:lpstr>
      <vt:lpstr>E.N.B.Ass.</vt:lpstr>
      <vt:lpstr>E.N.B.Ass.</vt:lpstr>
      <vt:lpstr>E.N.B.Ass.</vt:lpstr>
      <vt:lpstr>E.N.B.Ass.</vt:lpstr>
      <vt:lpstr>E.N.B.Ass.</vt:lpstr>
      <vt:lpstr>E.N.B.Ass.</vt:lpstr>
      <vt:lpstr>E.N.B.Ass.</vt:lpstr>
      <vt:lpstr>E.N.B.Ass.</vt:lpstr>
      <vt:lpstr>E.N.B.Ass.</vt:lpstr>
      <vt:lpstr>E.N.B.Ass.</vt:lpstr>
      <vt:lpstr>E.N.B.Ass.</vt:lpstr>
      <vt:lpstr>PRINCIPALI INDENNIZZI</vt:lpstr>
      <vt:lpstr>E.N.B.Ass.</vt:lpstr>
      <vt:lpstr>E.N.B.Ass.</vt:lpstr>
      <vt:lpstr>E.N.B.Ass.</vt:lpstr>
      <vt:lpstr>E.N.B.Ass.</vt:lpstr>
      <vt:lpstr>E.N.B.Ass.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PGP</dc:creator>
  <cp:lastModifiedBy>PGP</cp:lastModifiedBy>
  <cp:revision>153</cp:revision>
  <dcterms:created xsi:type="dcterms:W3CDTF">2015-02-02T14:48:53Z</dcterms:created>
  <dcterms:modified xsi:type="dcterms:W3CDTF">2018-02-26T18:56:47Z</dcterms:modified>
</cp:coreProperties>
</file>